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5"/>
  </p:notesMasterIdLst>
  <p:sldIdLst>
    <p:sldId id="279" r:id="rId2"/>
    <p:sldId id="325" r:id="rId3"/>
    <p:sldId id="307" r:id="rId4"/>
    <p:sldId id="309" r:id="rId5"/>
    <p:sldId id="313" r:id="rId6"/>
    <p:sldId id="314" r:id="rId7"/>
    <p:sldId id="308" r:id="rId8"/>
    <p:sldId id="310" r:id="rId9"/>
    <p:sldId id="311" r:id="rId10"/>
    <p:sldId id="312" r:id="rId11"/>
    <p:sldId id="324" r:id="rId12"/>
    <p:sldId id="326" r:id="rId13"/>
    <p:sldId id="316" r:id="rId14"/>
    <p:sldId id="315" r:id="rId15"/>
    <p:sldId id="317" r:id="rId16"/>
    <p:sldId id="319" r:id="rId17"/>
    <p:sldId id="320" r:id="rId18"/>
    <p:sldId id="321" r:id="rId19"/>
    <p:sldId id="328" r:id="rId20"/>
    <p:sldId id="329" r:id="rId21"/>
    <p:sldId id="327" r:id="rId22"/>
    <p:sldId id="318" r:id="rId23"/>
    <p:sldId id="330" r:id="rId24"/>
  </p:sldIdLst>
  <p:sldSz cx="12192000" cy="6858000"/>
  <p:notesSz cx="6858000" cy="91440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29" autoAdjust="0"/>
    <p:restoredTop sz="95230"/>
  </p:normalViewPr>
  <p:slideViewPr>
    <p:cSldViewPr snapToGrid="0" snapToObjects="1">
      <p:cViewPr varScale="1">
        <p:scale>
          <a:sx n="125" d="100"/>
          <a:sy n="125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D9975-6CE2-AB42-B42F-160923D9C02E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0154-6BE1-7742-8A92-9A946BB890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09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8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41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85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843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CONFIDENTIALITY LEVEL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23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1" y="1730599"/>
            <a:ext cx="6093103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rgbClr val="00008F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rgbClr val="00008F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rgbClr val="00008F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DE6AB186-17DB-4B7A-A4D3-2F0B3DC0B7B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23CB780-194F-4277-A52A-199109D836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_Clients\PPT\cdg-ppt\docs-client\axa_logo_open_white_rgb.emf">
            <a:extLst>
              <a:ext uri="{FF2B5EF4-FFF2-40B4-BE49-F238E27FC236}">
                <a16:creationId xmlns:a16="http://schemas.microsoft.com/office/drawing/2014/main" id="{CDB706F7-BAD3-434B-A7CB-1918CF558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35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4416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02733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8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4417267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8304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205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18785" y="1971699"/>
            <a:ext cx="4342903" cy="2914604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13269" y="1971700"/>
            <a:ext cx="5780617" cy="2914603"/>
          </a:xfrm>
          <a:prstGeom prst="rect">
            <a:avLst/>
          </a:prstGeom>
        </p:spPr>
        <p:txBody>
          <a:bodyPr lIns="0" tIns="0" rIns="0" bIns="0" anchor="ctr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/>
        </p:nvGrpSpPr>
        <p:grpSpPr>
          <a:xfrm>
            <a:off x="5769231" y="2931692"/>
            <a:ext cx="991460" cy="990384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F0FF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25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pic>
        <p:nvPicPr>
          <p:cNvPr id="9" name="Logo AXA" descr="\\Mac\AllFiles\Volumes\DOSSIERS EN COURS\17_1098 AXA_Creation_gabarits\elements\png\new_logo_axa_rgb.png">
            <a:extLst>
              <a:ext uri="{FF2B5EF4-FFF2-40B4-BE49-F238E27FC236}">
                <a16:creationId xmlns:a16="http://schemas.microsoft.com/office/drawing/2014/main" id="{8F1B2C8E-0455-44EB-A599-EA08A764B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7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41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chemeClr val="bg1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9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F0FF9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7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316226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83124" y="1829804"/>
            <a:ext cx="7680000" cy="3840000"/>
          </a:xfrm>
          <a:prstGeom prst="rect">
            <a:avLst/>
          </a:prstGeom>
        </p:spPr>
        <p:txBody>
          <a:bodyPr lIns="0" tIns="0" rIns="0" bIns="0"/>
          <a:lstStyle>
            <a:lvl1pPr marL="1079473" indent="-1079473">
              <a:buClr>
                <a:schemeClr val="tx2"/>
              </a:buClr>
              <a:buFont typeface="+mj-lt"/>
              <a:buAutoNum type="arabicPeriod"/>
              <a:defRPr sz="2133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9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AEC6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AEC6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8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640541"/>
            <a:ext cx="1176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312000" y="2352675"/>
            <a:ext cx="11760000" cy="333375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2000" y="1926293"/>
            <a:ext cx="1176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3884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4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093884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marR="0" indent="0" algn="ctr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14847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14847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14847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9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31199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614847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614847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614847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43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43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43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061823" y="2519365"/>
            <a:ext cx="5812367" cy="3494087"/>
          </a:xfrm>
          <a:prstGeom prst="rect">
            <a:avLst/>
          </a:prstGeom>
        </p:spPr>
        <p:txBody>
          <a:bodyPr lIns="0" tIns="0" rIns="0" bIns="0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11262" y="6483880"/>
            <a:ext cx="824796" cy="332848"/>
          </a:xfrm>
          <a:prstGeom prst="rect">
            <a:avLst/>
          </a:prstGeom>
        </p:spPr>
        <p:txBody>
          <a:bodyPr vert="horz" lIns="108837" tIns="54419" rIns="108837" bIns="54419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1088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1088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67005" y="6541947"/>
            <a:ext cx="2954020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067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fld id="{D6FDF974-BA1E-6A44-B586-5886AD64D27D}" type="datetimeFigureOut">
              <a:rPr lang="fr-FR" smtClean="0"/>
              <a:t>02/07/2020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435943" y="6541947"/>
            <a:ext cx="3299883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067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9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0" r:id="rId13"/>
    <p:sldLayoutId id="2147483661" r:id="rId14"/>
  </p:sldLayoutIdLst>
  <p:txStyles>
    <p:titleStyle>
      <a:lvl1pPr algn="ctr" defTabSz="1087546" rtl="0" eaLnBrk="1" fontAlgn="base" hangingPunct="1">
        <a:spcBef>
          <a:spcPct val="0"/>
        </a:spcBef>
        <a:spcAft>
          <a:spcPct val="0"/>
        </a:spcAft>
        <a:defRPr sz="53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2pPr>
      <a:lvl3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3pPr>
      <a:lvl4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4pPr>
      <a:lvl5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5pPr>
      <a:lvl6pPr marL="713469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6pPr>
      <a:lvl7pPr marL="142693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7pPr>
      <a:lvl8pPr marL="214040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8pPr>
      <a:lvl9pPr marL="285387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9pPr>
    </p:titleStyle>
    <p:bodyStyle>
      <a:lvl1pPr marL="406282" indent="-406282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81927" indent="-339396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050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02584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596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05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96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87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78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092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5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366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4549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1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273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>
                <a:solidFill>
                  <a:schemeClr val="bg1"/>
                </a:solidFill>
              </a:rPr>
              <a:t>Sums of Smooth Exponentials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56999-EA0F-4E6B-86A4-75B01038E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07/2020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A6D1C-B06A-AB48-8F6D-480144577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FR" dirty="0"/>
              <a:t>Longevity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000" y="1105384"/>
            <a:ext cx="2060811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4098" name="Picture 2" descr="C:\Users\r-erwan\Downloads\SSE-model-Longevity\comp_imp.png">
            <a:extLst>
              <a:ext uri="{FF2B5EF4-FFF2-40B4-BE49-F238E27FC236}">
                <a16:creationId xmlns:a16="http://schemas.microsoft.com/office/drawing/2014/main" id="{028FBE36-AD46-4854-924A-C06B3B29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18" y="250783"/>
            <a:ext cx="7855794" cy="62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1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Maroc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470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FA13-80AA-48EE-9F2F-380C92E3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A3934-3B22-4052-A25B-4CE57BA2D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Interpolation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D7620-2E61-4E54-B53C-60AD63F8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21" y="762274"/>
            <a:ext cx="4167505" cy="2778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DC411-2EC4-4B6F-A6B4-BD7B4E0E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56" y="762274"/>
            <a:ext cx="4017236" cy="2678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9823E4-3609-420F-8F9E-311D2DF8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492" y="3786831"/>
            <a:ext cx="4309934" cy="2873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12F5EC-CD15-4EA3-B8F9-C6B1175489D3}"/>
              </a:ext>
            </a:extLst>
          </p:cNvPr>
          <p:cNvSpPr txBox="1"/>
          <p:nvPr/>
        </p:nvSpPr>
        <p:spPr bwMode="auto">
          <a:xfrm>
            <a:off x="3829383" y="507449"/>
            <a:ext cx="5081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Décès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7F2D1-9D18-4C61-BB6F-EC8C9C7CF785}"/>
              </a:ext>
            </a:extLst>
          </p:cNvPr>
          <p:cNvSpPr txBox="1"/>
          <p:nvPr/>
        </p:nvSpPr>
        <p:spPr bwMode="auto">
          <a:xfrm>
            <a:off x="3325238" y="3540610"/>
            <a:ext cx="151644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Taux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de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DD421-5816-4064-B864-A8E89484B4D8}"/>
              </a:ext>
            </a:extLst>
          </p:cNvPr>
          <p:cNvSpPr txBox="1"/>
          <p:nvPr/>
        </p:nvSpPr>
        <p:spPr bwMode="auto">
          <a:xfrm>
            <a:off x="7939030" y="507449"/>
            <a:ext cx="9008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Exposition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3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EF5F-5158-4DBC-A40A-3BE10632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439C8-C815-4124-8FA7-88C7F47BC4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Mx </a:t>
            </a:r>
            <a:r>
              <a:rPr lang="en-US" dirty="0" err="1"/>
              <a:t>interpolés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77114-96A3-4C52-9B9F-8042F371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CCDA-66A2-4650-B734-8D57BCE4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9BB75-FEC1-467D-86D1-0A7D1ED080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interpolées</a:t>
            </a:r>
            <a:r>
              <a:rPr lang="en-US" dirty="0"/>
              <a:t> death count - Expositions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E1369C-0D99-4CC0-B5F6-B980EB5F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23" y="1212727"/>
            <a:ext cx="8055954" cy="53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13FD-64FE-4C2C-ABA5-77C2A4E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9EC1-9C4D-423A-A969-159A7CFCA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Fit SSE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9D92-32F5-4387-A0CE-BA8F8FB8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4" y="380994"/>
            <a:ext cx="6096012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1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A67D-17F4-4926-80A2-46BEE275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7564F-C7B1-4EB5-AAE0-A7392BA5E7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Lx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0DB81-1B96-437C-A3C6-2232DE5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8" y="1934303"/>
            <a:ext cx="11887224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2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853-E110-4566-BBFD-3B09DB7E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508C8-3BEB-446C-BD7A-64B88A88A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</a:t>
            </a:r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60880A-5A59-4DC2-A56E-381FE19C8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85" y="3092812"/>
            <a:ext cx="221841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4D4D4C"/>
                </a:solidFill>
                <a:latin typeface="Consolas" panose="020B0609020204030204" pitchFamily="49" charset="0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Male SSE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Female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 SSE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2000  45             49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4D4D4C"/>
                </a:solidFill>
                <a:effectLst/>
                <a:latin typeface="Consolas" panose="020B0609020204030204" pitchFamily="49" charset="0"/>
              </a:rPr>
              <a:t>2016  57             59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8468D8-FF35-4BF9-9EB8-41D5C73D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97" y="1160208"/>
            <a:ext cx="8625712" cy="51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E0EBB-680B-4AAC-BE95-E7BEFB53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23" y="1390943"/>
            <a:ext cx="7414146" cy="46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2B5C7-6336-44AB-803D-900AD3F4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07" y="1075022"/>
            <a:ext cx="6885425" cy="55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54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</a:t>
            </a:r>
            <a:r>
              <a:rPr lang="en-US" dirty="0" err="1"/>
              <a:t>en</a:t>
            </a:r>
            <a:r>
              <a:rPr lang="en-US" dirty="0"/>
              <a:t> stock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7D60A-6DA9-4EFE-9ADD-7B14A5B63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75" y="1237120"/>
            <a:ext cx="6977897" cy="52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27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68103-6D1F-41AE-A03E-4F11E6EF4C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32D1-AC27-429D-8359-E58F557270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</a:t>
            </a:r>
            <a:r>
              <a:rPr lang="en-US" dirty="0" err="1"/>
              <a:t>Maroc</a:t>
            </a:r>
            <a:r>
              <a:rPr lang="en-US" dirty="0"/>
              <a:t> / 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322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3227-AE46-48E8-AE71-DC364C77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</a:t>
            </a:r>
            <a:r>
              <a:rPr lang="en-US" dirty="0" err="1"/>
              <a:t>Maroc</a:t>
            </a:r>
            <a:r>
              <a:rPr lang="en-US" dirty="0"/>
              <a:t> / France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83951-B24E-4F80-BA57-6D0E5D75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13" y="1634033"/>
            <a:ext cx="4459388" cy="4428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64E86-7C91-4B58-B663-AF1A1965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57" y="1634033"/>
            <a:ext cx="4428432" cy="4428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682D1-A9CC-4D28-BD70-06E9ECD1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552" y="598997"/>
            <a:ext cx="1181106" cy="118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23628A-CA1A-48FA-9FA3-C9C4B65B2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048" y="598997"/>
            <a:ext cx="1181106" cy="11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F8F9-84EE-4B96-B55E-04CAF9AB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FD73-D4CA-476E-BA37-ED5E7A391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AB5E1-6800-461C-8586-C78F1AD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1644"/>
            <a:ext cx="5544652" cy="4158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F246A-4C75-43E7-A344-120745ED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9" y="1502382"/>
            <a:ext cx="5735223" cy="42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7F226-25EA-C64E-9A5F-7FC3714C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0F5C9-0EC4-5940-A168-112F7EE4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8848-CD49-DC49-81F1-23D914B4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France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C8A62-61F3-D94C-B814-356CD0204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1960 - 2017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631DA-0E17-8C41-A184-27304B54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61" y="1480274"/>
            <a:ext cx="5367867" cy="3928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7C0C5-DD62-1D45-8E7C-B5CFC4F8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791" y="486888"/>
            <a:ext cx="4020043" cy="2942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C1506-9B34-2F42-9B14-C1634C33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91" y="3429001"/>
            <a:ext cx="4020043" cy="2942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D37732-B3FE-C745-B9BA-9D30D42C911B}"/>
              </a:ext>
            </a:extLst>
          </p:cNvPr>
          <p:cNvSpPr txBox="1"/>
          <p:nvPr/>
        </p:nvSpPr>
        <p:spPr bwMode="auto">
          <a:xfrm>
            <a:off x="3106455" y="991178"/>
            <a:ext cx="301236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2133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Qx</a:t>
            </a:r>
            <a:endParaRPr lang="fr-FR" sz="2133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DF12A-4349-5849-A86C-9BFB3D274854}"/>
              </a:ext>
            </a:extLst>
          </p:cNvPr>
          <p:cNvSpPr txBox="1"/>
          <p:nvPr/>
        </p:nvSpPr>
        <p:spPr bwMode="auto">
          <a:xfrm>
            <a:off x="8542872" y="151528"/>
            <a:ext cx="8892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Senescent</a:t>
            </a:r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D11C2-DC4F-9E43-867F-6DFF07E4149E}"/>
              </a:ext>
            </a:extLst>
          </p:cNvPr>
          <p:cNvSpPr txBox="1"/>
          <p:nvPr/>
        </p:nvSpPr>
        <p:spPr bwMode="auto">
          <a:xfrm>
            <a:off x="8807902" y="6421135"/>
            <a:ext cx="5033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Hump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76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999" y="952637"/>
            <a:ext cx="2743200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5126" name="Picture 6" descr="C:\Users\r-erwan\Downloads\SSE-model-Longevity\ex_imp.png">
            <a:extLst>
              <a:ext uri="{FF2B5EF4-FFF2-40B4-BE49-F238E27FC236}">
                <a16:creationId xmlns:a16="http://schemas.microsoft.com/office/drawing/2014/main" id="{D64D7EC0-3023-4B83-8795-B54C98D0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84" y="372399"/>
            <a:ext cx="6210963" cy="621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4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999" y="952637"/>
            <a:ext cx="2743200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6148" name="Picture 4" descr="C:\Users\r-erwan\Downloads\SSE-model-Longevity\ex_rollingimp.png">
            <a:extLst>
              <a:ext uri="{FF2B5EF4-FFF2-40B4-BE49-F238E27FC236}">
                <a16:creationId xmlns:a16="http://schemas.microsoft.com/office/drawing/2014/main" id="{841ED984-985E-438C-93AB-DB3795D6F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83" y="529009"/>
            <a:ext cx="7856140" cy="52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41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999" y="952637"/>
            <a:ext cx="2743200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05509-5615-46CC-A47C-7E0EE654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9" y="89230"/>
            <a:ext cx="8062102" cy="64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3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Espérance de vie en stock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CC6B8-D5DE-AF47-B5B1-60DB26F4292D}"/>
              </a:ext>
            </a:extLst>
          </p:cNvPr>
          <p:cNvSpPr txBox="1"/>
          <p:nvPr/>
        </p:nvSpPr>
        <p:spPr bwMode="auto">
          <a:xfrm>
            <a:off x="9324690" y="196627"/>
            <a:ext cx="239658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just" eaLnBrk="1" hangingPunct="1"/>
            <a:r>
              <a:rPr lang="fr-FR" sz="1600" dirty="0">
                <a:solidFill>
                  <a:srgbClr val="00ADC6"/>
                </a:solidFill>
                <a:latin typeface="+mj-lt"/>
                <a:cs typeface="Arial" pitchFamily="34" charset="0"/>
              </a:rPr>
              <a:t>En rendant la composante insignifiante (</a:t>
            </a:r>
            <a:r>
              <a:rPr lang="fr-FR" sz="1600" dirty="0" err="1">
                <a:solidFill>
                  <a:srgbClr val="00ADC6"/>
                </a:solidFill>
                <a:latin typeface="+mj-lt"/>
                <a:cs typeface="Arial" pitchFamily="34" charset="0"/>
              </a:rPr>
              <a:t>coeff</a:t>
            </a:r>
            <a:r>
              <a:rPr lang="fr-FR" sz="1600" dirty="0">
                <a:solidFill>
                  <a:srgbClr val="00ADC6"/>
                </a:solidFill>
                <a:latin typeface="+mj-lt"/>
                <a:cs typeface="Arial" pitchFamily="34" charset="0"/>
              </a:rPr>
              <a:t> de variation = 100), combien d’espérance de vie je gagne</a:t>
            </a:r>
          </a:p>
        </p:txBody>
      </p:sp>
      <p:pic>
        <p:nvPicPr>
          <p:cNvPr id="3076" name="Picture 4" descr="C:\Users\r-erwan\Downloads\SSE-model-Longevity\ex_stock.png">
            <a:extLst>
              <a:ext uri="{FF2B5EF4-FFF2-40B4-BE49-F238E27FC236}">
                <a16:creationId xmlns:a16="http://schemas.microsoft.com/office/drawing/2014/main" id="{79198524-6633-4CE6-8B92-702CAA5D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11" y="1181512"/>
            <a:ext cx="7347376" cy="551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52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000" y="1105384"/>
            <a:ext cx="2060811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1028" name="Picture 4" descr="C:\Users\r-erwan\Downloads\SSE-model-Longevity\comp_imp.png">
            <a:extLst>
              <a:ext uri="{FF2B5EF4-FFF2-40B4-BE49-F238E27FC236}">
                <a16:creationId xmlns:a16="http://schemas.microsoft.com/office/drawing/2014/main" id="{8EF72CEE-0DFD-4C80-AB71-9B86AAA1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24" y="274639"/>
            <a:ext cx="7597916" cy="608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2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A0F8-33A7-9149-BF91-22CC6238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3252-CD0C-9849-BEC2-E7A31CE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0E87B7-7DDB-5A4E-8DAB-8F34CE9C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Sensibilité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8CC2-0146-FC48-A9FA-C98947893C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000" y="1105384"/>
            <a:ext cx="2060811" cy="380727"/>
          </a:xfrm>
        </p:spPr>
        <p:txBody>
          <a:bodyPr/>
          <a:lstStyle/>
          <a:p>
            <a:r>
              <a:rPr lang="fr-FR" dirty="0"/>
              <a:t>Amélioration de l’espérance de vie</a:t>
            </a:r>
          </a:p>
        </p:txBody>
      </p:sp>
      <p:pic>
        <p:nvPicPr>
          <p:cNvPr id="2050" name="Picture 2" descr="C:\Users\r-erwan\Downloads\SSE-model-Longevity\comp_imp.png">
            <a:extLst>
              <a:ext uri="{FF2B5EF4-FFF2-40B4-BE49-F238E27FC236}">
                <a16:creationId xmlns:a16="http://schemas.microsoft.com/office/drawing/2014/main" id="{9AAD7434-7131-46B9-91A0-500937835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80" y="379594"/>
            <a:ext cx="7089120" cy="5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-erwan\Downloads\SSE-model-Longevity\corrplot.png">
            <a:extLst>
              <a:ext uri="{FF2B5EF4-FFF2-40B4-BE49-F238E27FC236}">
                <a16:creationId xmlns:a16="http://schemas.microsoft.com/office/drawing/2014/main" id="{CAE3A13E-A37B-4A9F-ACA9-709A188E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" y="2797518"/>
            <a:ext cx="3834501" cy="30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74034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a" id="{70F2637A-F097-44CC-A0C4-F0A50653A946}" vid="{77036BB3-545E-45C6-A63C-86AC9FDE8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axa</Template>
  <TotalTime>871</TotalTime>
  <Words>296</Words>
  <Application>Microsoft Office PowerPoint</Application>
  <PresentationFormat>Widescreen</PresentationFormat>
  <Paragraphs>95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Open Sans</vt:lpstr>
      <vt:lpstr>Source Sans Pro</vt:lpstr>
      <vt:lpstr>Wingdings</vt:lpstr>
      <vt:lpstr>axa</vt:lpstr>
      <vt:lpstr>Sums of Smooth Exponentials</vt:lpstr>
      <vt:lpstr>PowerPoint Presentation</vt:lpstr>
      <vt:lpstr>Fit France</vt:lpstr>
      <vt:lpstr>Sensibilité</vt:lpstr>
      <vt:lpstr>Sensibilité</vt:lpstr>
      <vt:lpstr>Sensibilité</vt:lpstr>
      <vt:lpstr>Sensibilité</vt:lpstr>
      <vt:lpstr>Sensibilité</vt:lpstr>
      <vt:lpstr>Sensibilité</vt:lpstr>
      <vt:lpstr>Sensibilité</vt:lpstr>
      <vt:lpstr>PowerPoint Presentation</vt:lpstr>
      <vt:lpstr>Fit Maroc</vt:lpstr>
      <vt:lpstr>Fit Maroc </vt:lpstr>
      <vt:lpstr>Fit Maroc</vt:lpstr>
      <vt:lpstr>Fit Maroc </vt:lpstr>
      <vt:lpstr>Fit Maroc</vt:lpstr>
      <vt:lpstr>Fit Maroc</vt:lpstr>
      <vt:lpstr>Fit Maroc </vt:lpstr>
      <vt:lpstr>Fit Maroc </vt:lpstr>
      <vt:lpstr>Fit Maroc </vt:lpstr>
      <vt:lpstr>PowerPoint Presentation</vt:lpstr>
      <vt:lpstr>Comparaison Maroc / France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France</dc:title>
  <dc:creator>Erwan Rahis</dc:creator>
  <cp:lastModifiedBy>RAHIS Erwan</cp:lastModifiedBy>
  <cp:revision>25</cp:revision>
  <dcterms:created xsi:type="dcterms:W3CDTF">2020-06-29T13:35:56Z</dcterms:created>
  <dcterms:modified xsi:type="dcterms:W3CDTF">2020-07-02T16:14:33Z</dcterms:modified>
</cp:coreProperties>
</file>